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3" r:id="rId11"/>
    <p:sldId id="324" r:id="rId12"/>
    <p:sldId id="327" r:id="rId13"/>
    <p:sldId id="322" r:id="rId14"/>
    <p:sldId id="321" r:id="rId15"/>
    <p:sldId id="325" r:id="rId16"/>
    <p:sldId id="326" r:id="rId17"/>
    <p:sldId id="328" r:id="rId18"/>
    <p:sldId id="309" r:id="rId19"/>
    <p:sldId id="307" r:id="rId20"/>
    <p:sldId id="312" r:id="rId21"/>
    <p:sldId id="311" r:id="rId22"/>
    <p:sldId id="32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9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" y="399"/>
      </p:cViewPr>
      <p:guideLst>
        <p:guide orient="horz" pos="2160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30DC7-9930-42AF-8F35-46904006E742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62427-5CA2-4EA4-9F18-0E189713B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2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Before I go into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netty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grettis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various elements, and explain the details of each. Lets take one step back, and answer the bigger question. So, which approach should we take? We can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Either look at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this through the various parameters that contribute to the latency, such as the compression, the network traffic, jitter the data travel time, … , or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can **** |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take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it from a more hardware approach, such as the camera, the encoder/decoders, the network switch, even the monitor.  Well, I am kind of a visual physical guy, so, let’s take it from a mechanical perspective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,****  it would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also require less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apriori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knowledge of the various technical parameters to grasp the concept.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www.carnationcommunications.com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F661-12C5-44EF-B8DD-3A9C2FB7DF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9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Before I go into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netty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grettis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various elements, and explain the details of each. Lets take one step back, and answer the bigger question. So, which approach should we take? We can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Either look at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this through the various parameters that contribute to the latency, such as the compression, the network traffic, jitter the data travel time, … , or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can **** |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take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it from a more hardware approach, such as the camera, the encoder/decoders, the network switch, even the monitor.  Well, I am kind of a visual physical guy, so, let’s take it from a mechanical perspective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,****  it would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also require less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apriori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knowledge of the various technical parameters to grasp the concept.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www.carnationcommunications.com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F661-12C5-44EF-B8DD-3A9C2FB7DF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27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Before I go into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netty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grettis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various elements, and explain the details of each. Lets take one step back, and answer the bigger question. So, which approach should we take? We can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Either look at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this through the various parameters that contribute to the latency, such as the compression, the network traffic, jitter the data travel time, … , or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can **** |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take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it from a more hardware approach, such as the camera, the encoder/decoders, the network switch, even the monitor.  Well, I am kind of a visual physical guy, so, let’s take it from a mechanical perspective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,****  it would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also require less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apriori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knowledge of the various technical parameters to grasp the concept.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www.carnationcommunications.com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F661-12C5-44EF-B8DD-3A9C2FB7DF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1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9074F-BBC3-4EE7-B45A-9F66BE4F0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FB4C3-391D-4926-80CD-48AEE6C86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BBE59-B20C-4016-938E-56BE088F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B940-7D81-492F-8D5D-09B5B5D15174}" type="datetime1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69B85-90C1-44D9-9EC0-F24E06CD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2CE10-7047-4D07-9568-FA08E0E5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4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70BE-7F57-43A3-9825-78CB7622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0BE77-DD9B-4C8C-B663-8BC637EF6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AEFAE-BA51-4AFD-9469-A4EDF915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10C02-9EF6-4D7D-8952-028078834DEC}" type="datetime1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CCCA7-3F13-4B22-AABA-D247CCBF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A0595-A720-4862-B4AC-DC25B161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0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FA4AF4-39F8-42CD-B8C1-956325906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DF6A4-B3E5-495D-AC94-0AFF8584A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5CC38-7CC7-44F4-969F-5BD023E4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8E760-8105-422D-8277-7E775942270A}" type="datetime1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C35CD-CBD0-4D80-A8A6-ADBE3F3D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96598-CE47-47F5-90AA-C7316E2A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8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AD3D0-C155-4028-908C-D92FF26C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921C5-1ABE-42A5-A8CD-8A2C6992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92E16-7D39-437A-AB11-95E9808B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30E1-44C5-47C8-A6EA-C77FE397115F}" type="datetime1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ACAB0-9484-462F-A077-256E2D34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0DCB5-2803-4768-A81F-845D2601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D0B9-3715-4064-899D-F1A22A46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DC9D6-6522-4601-BEF6-5DF4164D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4E30E-3BE8-4640-9D1D-28D84F36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099D-599E-4596-8062-8FC107484DBF}" type="datetime1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CAC6F-8A00-43C3-8736-EE279C20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28F3-BDFA-42B2-802F-9305885D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7B296-42C2-4DA1-92D2-E85CF360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0EF0-468D-4780-9972-780A4E52F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0B0CF-C811-4526-ADE5-2FD4E4288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FC225-03F6-436C-8D44-14AD75D8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E182B-E90A-455C-9C24-87C2766A6A2E}" type="datetime1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5C3EC-42E0-4394-8ECA-52D16565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2BEBD-72E8-4712-892B-5848FA3E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8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CD9C-CA79-4EFB-B2AC-23AF87050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C6AB5-A53A-4E6F-99CE-038D47325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7B797-2506-40BE-8167-FE52E24D2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8099-008D-4C3D-B329-9248B522B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B48D8B-F9D8-4B0F-A704-EBCC48A31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0CB93-21B4-4CFE-90B0-9DBFF833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89BC-1FA2-49D6-8191-F0AFDD7D9612}" type="datetime1">
              <a:rPr lang="en-US" smtClean="0"/>
              <a:t>11/2/2020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9DFFA2-1962-4D05-B4AA-DB0FB744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C158C-3126-4245-8E58-6D95CCE4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1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11C2-69EB-494B-ABCA-12D69233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15964-4AA7-4DD1-A56F-0A093402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68B9-91C4-452B-B966-6A53CEA1C415}" type="datetime1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5697B-3BB5-4FF3-AD6A-1FA72920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17EA2-366A-4A8D-813E-72B566BA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8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AE513-1535-48BF-AD45-EA196962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CADC9-3922-412F-BB14-789BADE3FD36}" type="datetime1">
              <a:rPr lang="en-US" smtClean="0"/>
              <a:t>11/2/2020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F7A6F-FBCC-4F71-9B6F-CF9FAE72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8A793-77A3-4C48-882D-06B591C7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CB97-F272-483A-B47D-C8E37869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DDC36-DC39-4BDC-BCAB-DC7D3B2C2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6087D-5FAA-4D8D-A8FC-EEFA60055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E394C-43C3-464C-8C7A-D4CF4746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D88D-82DB-4AC0-9A41-4CC9D49BFBB8}" type="datetime1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F8136-2DCB-4450-A882-E07A4157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91A22-1B21-4887-9A21-EFC8D879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0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E875-0E6B-4465-AE63-3325CA28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F7ECB-D3FC-4EF9-A50E-8A8B05514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38D22-A4D7-4AEC-AF22-37A683663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4869E-9222-46ED-B831-BEAC8192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4BEA4-B18F-4BFD-9B18-FE50757EE61F}" type="datetime1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D9B19-A6D7-4AC3-8461-D4415977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935EC-5A2A-46C1-8F21-4A38B5D1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5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xhere.com/en/photo/830015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481BCF-4587-40F8-BA2D-838ED5FC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BDA9D-066E-40FC-92CA-FA5A7BC6B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F070E-EBE2-4394-A77B-965FD2854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3327-B8E6-445F-9CAD-4E22BABC5A74}" type="datetime1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CAA49-FD72-4B06-8C22-155570841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658BD-23EF-4949-8627-DFC5F871D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2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vidium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hyperlink" Target="http://www.amazon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hyperlink" Target="https://youtu.be/CVad5RhUsSk" TargetMode="External"/><Relationship Id="rId2" Type="http://schemas.microsoft.com/office/2007/relationships/media" Target="../media/media1.wmv"/><Relationship Id="rId1" Type="http://schemas.openxmlformats.org/officeDocument/2006/relationships/tags" Target="../tags/tag2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BC11-FE29-406C-A100-C4183D1B9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893" y="2500195"/>
            <a:ext cx="11966107" cy="2544660"/>
          </a:xfrm>
          <a:noFill/>
        </p:spPr>
        <p:txBody>
          <a:bodyPr anchor="t">
            <a:normAutofit/>
          </a:bodyPr>
          <a:lstStyle/>
          <a:p>
            <a:r>
              <a:rPr lang="en-US" sz="4900" dirty="0"/>
              <a:t>A Benchmarking Standard to bring </a:t>
            </a:r>
            <a:br>
              <a:rPr lang="en-US" sz="4900" dirty="0"/>
            </a:br>
            <a:r>
              <a:rPr lang="en-US" sz="4900" dirty="0"/>
              <a:t>Quality, Bandwidth, and Latency</a:t>
            </a:r>
            <a:br>
              <a:rPr lang="en-US" sz="4900" dirty="0"/>
            </a:br>
            <a:r>
              <a:rPr lang="en-US" sz="4900" dirty="0"/>
              <a:t>into a Common Measurement Domain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7C7C1-DB6C-4615-A4EB-8EF9AC4B3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330" y="1076993"/>
            <a:ext cx="9144000" cy="10395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Carnation Communications Inc. </a:t>
            </a:r>
          </a:p>
          <a:p>
            <a:r>
              <a:rPr lang="en-US" sz="4800" dirty="0"/>
              <a:t>PROPOSAL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A436A6-3A1B-4DF6-B9C8-1CDD0A3B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698BA36-B7AD-4D65-B6A1-A5AA31DADB2C}"/>
              </a:ext>
            </a:extLst>
          </p:cNvPr>
          <p:cNvSpPr txBox="1">
            <a:spLocks/>
          </p:cNvSpPr>
          <p:nvPr/>
        </p:nvSpPr>
        <p:spPr>
          <a:xfrm>
            <a:off x="1785401" y="5044855"/>
            <a:ext cx="9144000" cy="554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Dr. Yendo Hu 11/1/2020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63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2262894" y="290200"/>
            <a:ext cx="7666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Proposal: Framing the Test Bench</a:t>
            </a:r>
          </a:p>
          <a:p>
            <a:pPr algn="ctr"/>
            <a:r>
              <a:rPr lang="en-US" sz="4400" dirty="0">
                <a:latin typeface="Bahnschrift Light SemiCondensed" panose="020B0502040204020203" pitchFamily="34" charset="0"/>
              </a:rPr>
              <a:t>Six Domains</a:t>
            </a:r>
            <a:endParaRPr lang="en-US" sz="4400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92629F9-AEF3-4343-8DD9-CA0C146F8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50088"/>
              </p:ext>
            </p:extLst>
          </p:nvPr>
        </p:nvGraphicFramePr>
        <p:xfrm>
          <a:off x="2854863" y="1433011"/>
          <a:ext cx="7070686" cy="46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343">
                  <a:extLst>
                    <a:ext uri="{9D8B030D-6E8A-4147-A177-3AD203B41FA5}">
                      <a16:colId xmlns:a16="http://schemas.microsoft.com/office/drawing/2014/main" val="289426325"/>
                    </a:ext>
                  </a:extLst>
                </a:gridCol>
                <a:gridCol w="3535343">
                  <a:extLst>
                    <a:ext uri="{9D8B030D-6E8A-4147-A177-3AD203B41FA5}">
                      <a16:colId xmlns:a16="http://schemas.microsoft.com/office/drawing/2014/main" val="1192996194"/>
                    </a:ext>
                  </a:extLst>
                </a:gridCol>
              </a:tblGrid>
              <a:tr h="534006">
                <a:tc>
                  <a:txBody>
                    <a:bodyPr/>
                    <a:lstStyle/>
                    <a:p>
                      <a:r>
                        <a:rPr lang="en-US" dirty="0"/>
                        <a:t>Domains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82654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defined 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884586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Pixel size / frame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14046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633141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classes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3389"/>
                  </a:ext>
                </a:extLst>
              </a:tr>
              <a:tr h="1438198">
                <a:tc>
                  <a:txBody>
                    <a:bodyPr/>
                    <a:lstStyle/>
                    <a:p>
                      <a:r>
                        <a:rPr lang="en-US" dirty="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networks</a:t>
                      </a:r>
                    </a:p>
                    <a:p>
                      <a:r>
                        <a:rPr lang="en-US" dirty="0"/>
                        <a:t>Wired point-to-point</a:t>
                      </a:r>
                    </a:p>
                    <a:p>
                      <a:r>
                        <a:rPr lang="en-US" dirty="0"/>
                        <a:t>Wireless point-to-point</a:t>
                      </a:r>
                    </a:p>
                    <a:p>
                      <a:r>
                        <a:rPr lang="en-US" dirty="0"/>
                        <a:t>IP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331877"/>
                  </a:ext>
                </a:extLst>
              </a:tr>
              <a:tr h="856137">
                <a:tc>
                  <a:txBody>
                    <a:bodyPr/>
                    <a:lstStyle/>
                    <a:p>
                      <a:r>
                        <a:rPr lang="en-US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IP-UDP</a:t>
                      </a:r>
                    </a:p>
                    <a:p>
                      <a:r>
                        <a:rPr lang="en-US" dirty="0"/>
                        <a:t>IP-TCP</a:t>
                      </a:r>
                    </a:p>
                    <a:p>
                      <a:r>
                        <a:rPr lang="en-US" dirty="0"/>
                        <a:t>TBD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75971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5584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2262894" y="290200"/>
            <a:ext cx="7666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Proposal: Framing the Test Bench</a:t>
            </a:r>
          </a:p>
          <a:p>
            <a:pPr algn="ctr"/>
            <a:r>
              <a:rPr lang="en-US" sz="4400" dirty="0">
                <a:latin typeface="Bahnschrift Light SemiCondensed" panose="020B0502040204020203" pitchFamily="34" charset="0"/>
              </a:rPr>
              <a:t>Three Measurements</a:t>
            </a:r>
            <a:endParaRPr lang="en-US" sz="4400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92629F9-AEF3-4343-8DD9-CA0C146F8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706349"/>
              </p:ext>
            </p:extLst>
          </p:nvPr>
        </p:nvGraphicFramePr>
        <p:xfrm>
          <a:off x="4612652" y="2152540"/>
          <a:ext cx="3180582" cy="1880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582">
                  <a:extLst>
                    <a:ext uri="{9D8B030D-6E8A-4147-A177-3AD203B41FA5}">
                      <a16:colId xmlns:a16="http://schemas.microsoft.com/office/drawing/2014/main" val="289426325"/>
                    </a:ext>
                  </a:extLst>
                </a:gridCol>
              </a:tblGrid>
              <a:tr h="534006">
                <a:tc>
                  <a:txBody>
                    <a:bodyPr/>
                    <a:lstStyle/>
                    <a:p>
                      <a:r>
                        <a:rPr lang="en-US" dirty="0"/>
                        <a:t>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82654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Quality (PSNR)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884586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14046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Latency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63314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9936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2262894" y="290200"/>
            <a:ext cx="7666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Proposal: Framing the Test Bench</a:t>
            </a:r>
          </a:p>
          <a:p>
            <a:pPr algn="ctr"/>
            <a:r>
              <a:rPr lang="en-US" sz="4400" dirty="0">
                <a:latin typeface="Bahnschrift Light SemiCondensed" panose="020B0502040204020203" pitchFamily="34" charset="0"/>
              </a:rPr>
              <a:t>Three Profiles</a:t>
            </a:r>
            <a:endParaRPr lang="en-US" sz="4400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57D-6BA1-4986-87A1-D59B5A3AC141}"/>
              </a:ext>
            </a:extLst>
          </p:cNvPr>
          <p:cNvSpPr txBox="1"/>
          <p:nvPr/>
        </p:nvSpPr>
        <p:spPr>
          <a:xfrm>
            <a:off x="4263754" y="2058118"/>
            <a:ext cx="3664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COMPRESSION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90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99CC5C56-36CE-4211-ABAB-8CDDEDDC8628}"/>
              </a:ext>
            </a:extLst>
          </p:cNvPr>
          <p:cNvSpPr/>
          <p:nvPr/>
        </p:nvSpPr>
        <p:spPr>
          <a:xfrm>
            <a:off x="3949907" y="2072344"/>
            <a:ext cx="4418541" cy="3691409"/>
          </a:xfrm>
          <a:prstGeom prst="hexag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Bounding the Scope Proposal </a:t>
            </a:r>
          </a:p>
          <a:p>
            <a:pPr algn="ctr"/>
            <a:r>
              <a:rPr lang="en-US" sz="4000" dirty="0"/>
              <a:t>Base Profile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1D48A-91DE-4AB8-A06A-B43A7EE94271}"/>
              </a:ext>
            </a:extLst>
          </p:cNvPr>
          <p:cNvSpPr txBox="1"/>
          <p:nvPr/>
        </p:nvSpPr>
        <p:spPr>
          <a:xfrm>
            <a:off x="7721538" y="1560127"/>
            <a:ext cx="3191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  <a:p>
            <a:pPr algn="ctr"/>
            <a:r>
              <a:rPr lang="en-US" sz="2800" dirty="0">
                <a:latin typeface="+mj-lt"/>
              </a:rPr>
              <a:t>Pre-defined Periodic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1910599" y="1428181"/>
            <a:ext cx="271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Compression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BD1FE-DFE0-4AAE-967C-65D93C9DF60C}"/>
              </a:ext>
            </a:extLst>
          </p:cNvPr>
          <p:cNvSpPr txBox="1"/>
          <p:nvPr/>
        </p:nvSpPr>
        <p:spPr>
          <a:xfrm>
            <a:off x="302983" y="3517765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96353-CC70-40A9-93F4-21965B791C51}"/>
              </a:ext>
            </a:extLst>
          </p:cNvPr>
          <p:cNvSpPr txBox="1"/>
          <p:nvPr/>
        </p:nvSpPr>
        <p:spPr>
          <a:xfrm>
            <a:off x="7721538" y="5170397"/>
            <a:ext cx="307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Protocol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276C-A162-455D-AFAF-751AD70E7C3C}"/>
              </a:ext>
            </a:extLst>
          </p:cNvPr>
          <p:cNvSpPr txBox="1"/>
          <p:nvPr/>
        </p:nvSpPr>
        <p:spPr>
          <a:xfrm>
            <a:off x="8242093" y="3539270"/>
            <a:ext cx="364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DA004-1508-449E-8785-98DF364B0928}"/>
              </a:ext>
            </a:extLst>
          </p:cNvPr>
          <p:cNvSpPr txBox="1"/>
          <p:nvPr/>
        </p:nvSpPr>
        <p:spPr>
          <a:xfrm>
            <a:off x="1105795" y="5231909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71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99CC5C56-36CE-4211-ABAB-8CDDEDDC8628}"/>
              </a:ext>
            </a:extLst>
          </p:cNvPr>
          <p:cNvSpPr/>
          <p:nvPr/>
        </p:nvSpPr>
        <p:spPr>
          <a:xfrm>
            <a:off x="3949907" y="2072344"/>
            <a:ext cx="4418541" cy="3691409"/>
          </a:xfrm>
          <a:prstGeom prst="hexag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1D48A-91DE-4AB8-A06A-B43A7EE94271}"/>
              </a:ext>
            </a:extLst>
          </p:cNvPr>
          <p:cNvSpPr txBox="1"/>
          <p:nvPr/>
        </p:nvSpPr>
        <p:spPr>
          <a:xfrm>
            <a:off x="7721538" y="1560127"/>
            <a:ext cx="3191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  <a:p>
            <a:pPr algn="ctr"/>
            <a:r>
              <a:rPr lang="en-US" sz="2800" dirty="0">
                <a:latin typeface="+mj-lt"/>
              </a:rPr>
              <a:t>Pre-defined Periodic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1910599" y="1428181"/>
            <a:ext cx="271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Compression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BD1FE-DFE0-4AAE-967C-65D93C9DF60C}"/>
              </a:ext>
            </a:extLst>
          </p:cNvPr>
          <p:cNvSpPr txBox="1"/>
          <p:nvPr/>
        </p:nvSpPr>
        <p:spPr>
          <a:xfrm>
            <a:off x="302983" y="3517765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96353-CC70-40A9-93F4-21965B791C51}"/>
              </a:ext>
            </a:extLst>
          </p:cNvPr>
          <p:cNvSpPr txBox="1"/>
          <p:nvPr/>
        </p:nvSpPr>
        <p:spPr>
          <a:xfrm>
            <a:off x="7721538" y="5170397"/>
            <a:ext cx="3071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Protocol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IP-UDP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276C-A162-455D-AFAF-751AD70E7C3C}"/>
              </a:ext>
            </a:extLst>
          </p:cNvPr>
          <p:cNvSpPr txBox="1"/>
          <p:nvPr/>
        </p:nvSpPr>
        <p:spPr>
          <a:xfrm>
            <a:off x="8242093" y="3539270"/>
            <a:ext cx="3646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Format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Pre-defined by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DA004-1508-449E-8785-98DF364B0928}"/>
              </a:ext>
            </a:extLst>
          </p:cNvPr>
          <p:cNvSpPr txBox="1"/>
          <p:nvPr/>
        </p:nvSpPr>
        <p:spPr>
          <a:xfrm>
            <a:off x="1105795" y="5231909"/>
            <a:ext cx="3432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Network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Wired Point-to-Point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4F666-A107-4E20-A169-4137999AE22A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Bounding the Scope Proposal </a:t>
            </a:r>
          </a:p>
          <a:p>
            <a:pPr algn="ctr"/>
            <a:r>
              <a:rPr lang="en-US" sz="4000" dirty="0"/>
              <a:t>Compression Profile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757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99CC5C56-36CE-4211-ABAB-8CDDEDDC8628}"/>
              </a:ext>
            </a:extLst>
          </p:cNvPr>
          <p:cNvSpPr/>
          <p:nvPr/>
        </p:nvSpPr>
        <p:spPr>
          <a:xfrm>
            <a:off x="3949907" y="2072344"/>
            <a:ext cx="4418541" cy="3691409"/>
          </a:xfrm>
          <a:prstGeom prst="hexag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1D48A-91DE-4AB8-A06A-B43A7EE94271}"/>
              </a:ext>
            </a:extLst>
          </p:cNvPr>
          <p:cNvSpPr txBox="1"/>
          <p:nvPr/>
        </p:nvSpPr>
        <p:spPr>
          <a:xfrm>
            <a:off x="7721538" y="1560127"/>
            <a:ext cx="3191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  <a:p>
            <a:pPr algn="ctr"/>
            <a:r>
              <a:rPr lang="en-US" sz="2800" dirty="0">
                <a:latin typeface="+mj-lt"/>
              </a:rPr>
              <a:t>Pre-defined Periodic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1910599" y="1428181"/>
            <a:ext cx="2716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Compression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H265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BD1FE-DFE0-4AAE-967C-65D93C9DF60C}"/>
              </a:ext>
            </a:extLst>
          </p:cNvPr>
          <p:cNvSpPr txBox="1"/>
          <p:nvPr/>
        </p:nvSpPr>
        <p:spPr>
          <a:xfrm>
            <a:off x="302983" y="3517765"/>
            <a:ext cx="3432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Implementation</a:t>
            </a:r>
          </a:p>
          <a:p>
            <a:pPr algn="ctr"/>
            <a:r>
              <a:rPr lang="en-US" sz="2400" dirty="0">
                <a:latin typeface="+mj-lt"/>
              </a:rPr>
              <a:t>VLC Open Source RT Encoder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96353-CC70-40A9-93F4-21965B791C51}"/>
              </a:ext>
            </a:extLst>
          </p:cNvPr>
          <p:cNvSpPr txBox="1"/>
          <p:nvPr/>
        </p:nvSpPr>
        <p:spPr>
          <a:xfrm>
            <a:off x="7721538" y="5170397"/>
            <a:ext cx="307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Protocol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276C-A162-455D-AFAF-751AD70E7C3C}"/>
              </a:ext>
            </a:extLst>
          </p:cNvPr>
          <p:cNvSpPr txBox="1"/>
          <p:nvPr/>
        </p:nvSpPr>
        <p:spPr>
          <a:xfrm>
            <a:off x="8242093" y="3539270"/>
            <a:ext cx="3646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Format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Pre-defined by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DA004-1508-449E-8785-98DF364B0928}"/>
              </a:ext>
            </a:extLst>
          </p:cNvPr>
          <p:cNvSpPr txBox="1"/>
          <p:nvPr/>
        </p:nvSpPr>
        <p:spPr>
          <a:xfrm>
            <a:off x="1105795" y="5231909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F7A55-1F59-497B-9B44-E8E580ED74C3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Bounding the Scope Proposal </a:t>
            </a:r>
          </a:p>
          <a:p>
            <a:pPr algn="ctr"/>
            <a:r>
              <a:rPr lang="en-US" sz="4000" dirty="0"/>
              <a:t>Network Profile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770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F7A55-1F59-497B-9B44-E8E580ED74C3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EXAMPLE</a:t>
            </a:r>
          </a:p>
          <a:p>
            <a:pPr algn="ctr"/>
            <a:r>
              <a:rPr lang="en-US" sz="4000" dirty="0"/>
              <a:t>Compression Profile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4E30374-E345-4936-A993-24C91AA0F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571433"/>
              </p:ext>
            </p:extLst>
          </p:nvPr>
        </p:nvGraphicFramePr>
        <p:xfrm>
          <a:off x="1893618" y="1833715"/>
          <a:ext cx="8404764" cy="381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1588">
                  <a:extLst>
                    <a:ext uri="{9D8B030D-6E8A-4147-A177-3AD203B41FA5}">
                      <a16:colId xmlns:a16="http://schemas.microsoft.com/office/drawing/2014/main" val="125679911"/>
                    </a:ext>
                  </a:extLst>
                </a:gridCol>
                <a:gridCol w="2801588">
                  <a:extLst>
                    <a:ext uri="{9D8B030D-6E8A-4147-A177-3AD203B41FA5}">
                      <a16:colId xmlns:a16="http://schemas.microsoft.com/office/drawing/2014/main" val="2660327431"/>
                    </a:ext>
                  </a:extLst>
                </a:gridCol>
                <a:gridCol w="2801588">
                  <a:extLst>
                    <a:ext uri="{9D8B030D-6E8A-4147-A177-3AD203B41FA5}">
                      <a16:colId xmlns:a16="http://schemas.microsoft.com/office/drawing/2014/main" val="78409796"/>
                    </a:ext>
                  </a:extLst>
                </a:gridCol>
              </a:tblGrid>
              <a:tr h="537894"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Device Under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056520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Content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Star Wars Trailer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006299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Compression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H265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515563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Implementation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Qvidium</a:t>
                      </a:r>
                      <a:r>
                        <a:rPr lang="en-US" sz="2400" dirty="0"/>
                        <a:t> 4K Codec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15804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Format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1080p24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340200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Network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Wired Point-to-Point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374577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Protocol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IP-UDP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8301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59380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F7A55-1F59-497B-9B44-E8E580ED74C3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EXAMPLE</a:t>
            </a:r>
          </a:p>
          <a:p>
            <a:pPr algn="ctr"/>
            <a:r>
              <a:rPr lang="en-US" sz="4000" dirty="0"/>
              <a:t>Compression Profile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11E48-527D-41BA-80AD-0ED449AD0C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23" y="1457634"/>
            <a:ext cx="7349353" cy="4611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237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0C0A-5BD1-4859-8F59-7D1571405B61}"/>
              </a:ext>
            </a:extLst>
          </p:cNvPr>
          <p:cNvSpPr txBox="1">
            <a:spLocks/>
          </p:cNvSpPr>
          <p:nvPr/>
        </p:nvSpPr>
        <p:spPr>
          <a:xfrm>
            <a:off x="129965" y="329750"/>
            <a:ext cx="11966107" cy="9349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Example: Test Setup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16B2C-7D8C-43AD-8B0C-35859C68568B}"/>
              </a:ext>
            </a:extLst>
          </p:cNvPr>
          <p:cNvSpPr txBox="1"/>
          <p:nvPr/>
        </p:nvSpPr>
        <p:spPr>
          <a:xfrm>
            <a:off x="4270143" y="5732425"/>
            <a:ext cx="302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Configured for Encoding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2A23B-0D68-4277-9DE4-45E0B5FB5DD1}"/>
              </a:ext>
            </a:extLst>
          </p:cNvPr>
          <p:cNvSpPr txBox="1"/>
          <p:nvPr/>
        </p:nvSpPr>
        <p:spPr>
          <a:xfrm>
            <a:off x="1325741" y="5725789"/>
            <a:ext cx="302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Configured for Decoding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BC0B-6B5F-467B-A5D1-EDC867F9429A}"/>
              </a:ext>
            </a:extLst>
          </p:cNvPr>
          <p:cNvSpPr txBox="1"/>
          <p:nvPr/>
        </p:nvSpPr>
        <p:spPr>
          <a:xfrm>
            <a:off x="5099255" y="3147982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SDI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9B1F2-4D51-4E29-929D-6D5FEB8E08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10" y="1132211"/>
            <a:ext cx="3073052" cy="1320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F55C-B453-4A11-B3A5-F0B42506BF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461" y="2916570"/>
            <a:ext cx="2140935" cy="1746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0B9BF-9139-4F00-825F-D2FE29C311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5430">
            <a:off x="8630779" y="3447862"/>
            <a:ext cx="962241" cy="684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B7542A-822E-4E4D-B5DF-7C7BB6E53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70" y="4127438"/>
            <a:ext cx="2772162" cy="9812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45978A-D731-4166-AC4A-45BE0F69C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80" y="4104479"/>
            <a:ext cx="2772162" cy="9812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799546-5165-4BCC-AA1C-26C403C918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" y="2352267"/>
            <a:ext cx="2457750" cy="1544871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C6BEB7D-64DE-4FC5-AE39-074213F299E4}"/>
              </a:ext>
            </a:extLst>
          </p:cNvPr>
          <p:cNvSpPr/>
          <p:nvPr/>
        </p:nvSpPr>
        <p:spPr>
          <a:xfrm>
            <a:off x="9266830" y="3132014"/>
            <a:ext cx="402609" cy="225335"/>
          </a:xfrm>
          <a:custGeom>
            <a:avLst/>
            <a:gdLst>
              <a:gd name="connsiteX0" fmla="*/ 402609 w 402609"/>
              <a:gd name="connsiteY0" fmla="*/ 198040 h 225335"/>
              <a:gd name="connsiteX1" fmla="*/ 156949 w 402609"/>
              <a:gd name="connsiteY1" fmla="*/ 147 h 225335"/>
              <a:gd name="connsiteX2" fmla="*/ 0 w 402609"/>
              <a:gd name="connsiteY2" fmla="*/ 225335 h 225335"/>
              <a:gd name="connsiteX3" fmla="*/ 0 w 402609"/>
              <a:gd name="connsiteY3" fmla="*/ 225335 h 22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609" h="225335">
                <a:moveTo>
                  <a:pt x="402609" y="198040"/>
                </a:moveTo>
                <a:cubicBezTo>
                  <a:pt x="313329" y="96819"/>
                  <a:pt x="224050" y="-4402"/>
                  <a:pt x="156949" y="147"/>
                </a:cubicBezTo>
                <a:cubicBezTo>
                  <a:pt x="89848" y="4696"/>
                  <a:pt x="0" y="225335"/>
                  <a:pt x="0" y="225335"/>
                </a:cubicBezTo>
                <a:lnTo>
                  <a:pt x="0" y="225335"/>
                </a:ln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26141FE-61C4-45CE-AFD6-FB86ED63D0E4}"/>
              </a:ext>
            </a:extLst>
          </p:cNvPr>
          <p:cNvSpPr/>
          <p:nvPr/>
        </p:nvSpPr>
        <p:spPr>
          <a:xfrm>
            <a:off x="8175009" y="3157805"/>
            <a:ext cx="805218" cy="731807"/>
          </a:xfrm>
          <a:custGeom>
            <a:avLst/>
            <a:gdLst>
              <a:gd name="connsiteX0" fmla="*/ 805218 w 805218"/>
              <a:gd name="connsiteY0" fmla="*/ 233664 h 731807"/>
              <a:gd name="connsiteX1" fmla="*/ 518615 w 805218"/>
              <a:gd name="connsiteY1" fmla="*/ 15299 h 731807"/>
              <a:gd name="connsiteX2" fmla="*/ 388961 w 805218"/>
              <a:gd name="connsiteY2" fmla="*/ 608977 h 731807"/>
              <a:gd name="connsiteX3" fmla="*/ 0 w 805218"/>
              <a:gd name="connsiteY3" fmla="*/ 731807 h 73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218" h="731807">
                <a:moveTo>
                  <a:pt x="805218" y="233664"/>
                </a:moveTo>
                <a:cubicBezTo>
                  <a:pt x="696604" y="93205"/>
                  <a:pt x="587991" y="-47253"/>
                  <a:pt x="518615" y="15299"/>
                </a:cubicBezTo>
                <a:cubicBezTo>
                  <a:pt x="449239" y="77851"/>
                  <a:pt x="475397" y="489559"/>
                  <a:pt x="388961" y="608977"/>
                </a:cubicBezTo>
                <a:cubicBezTo>
                  <a:pt x="302525" y="728395"/>
                  <a:pt x="151262" y="730101"/>
                  <a:pt x="0" y="731807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C1BE067-FD37-4C4C-A07A-5EEEBAA2FE7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8087" y="3157805"/>
            <a:ext cx="1261810" cy="1043586"/>
          </a:xfrm>
          <a:prstGeom prst="rect">
            <a:avLst/>
          </a:prstGeom>
        </p:spPr>
      </p:pic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3478A017-7054-45EF-89CE-25E837491557}"/>
              </a:ext>
            </a:extLst>
          </p:cNvPr>
          <p:cNvCxnSpPr>
            <a:cxnSpLocks/>
            <a:endCxn id="30" idx="3"/>
          </p:cNvCxnSpPr>
          <p:nvPr/>
        </p:nvCxnSpPr>
        <p:spPr>
          <a:xfrm rot="10800000" flipV="1">
            <a:off x="2637312" y="2329307"/>
            <a:ext cx="1153150" cy="795395"/>
          </a:xfrm>
          <a:prstGeom prst="bentConnector3">
            <a:avLst>
              <a:gd name="adj1" fmla="val 1880"/>
            </a:avLst>
          </a:prstGeom>
          <a:ln w="3810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E29FD6DD-68E4-4E46-862D-FCA1A6213AA3}"/>
              </a:ext>
            </a:extLst>
          </p:cNvPr>
          <p:cNvCxnSpPr>
            <a:cxnSpLocks/>
            <a:endCxn id="26" idx="0"/>
          </p:cNvCxnSpPr>
          <p:nvPr/>
        </p:nvCxnSpPr>
        <p:spPr>
          <a:xfrm rot="5400000">
            <a:off x="2904393" y="2411078"/>
            <a:ext cx="1823069" cy="1563732"/>
          </a:xfrm>
          <a:prstGeom prst="bentConnector3">
            <a:avLst>
              <a:gd name="adj1" fmla="val 65004"/>
            </a:avLst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FA21AD17-277F-444E-BE77-37459E2FD273}"/>
              </a:ext>
            </a:extLst>
          </p:cNvPr>
          <p:cNvCxnSpPr>
            <a:cxnSpLocks/>
            <a:endCxn id="21" idx="0"/>
          </p:cNvCxnSpPr>
          <p:nvPr/>
        </p:nvCxnSpPr>
        <p:spPr>
          <a:xfrm rot="16200000" flipH="1">
            <a:off x="4450311" y="2854398"/>
            <a:ext cx="1846030" cy="700049"/>
          </a:xfrm>
          <a:prstGeom prst="bentConnector3">
            <a:avLst>
              <a:gd name="adj1" fmla="val 65664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1AB65F57-7DF4-4F87-9009-81A62302754B}"/>
              </a:ext>
            </a:extLst>
          </p:cNvPr>
          <p:cNvCxnSpPr>
            <a:cxnSpLocks/>
          </p:cNvCxnSpPr>
          <p:nvPr/>
        </p:nvCxnSpPr>
        <p:spPr>
          <a:xfrm rot="10800000">
            <a:off x="5502031" y="2922957"/>
            <a:ext cx="1386056" cy="701936"/>
          </a:xfrm>
          <a:prstGeom prst="bentConnector3">
            <a:avLst/>
          </a:prstGeom>
          <a:ln w="3810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99E2F03-DFB9-4307-8232-A36FA84EFAC9}"/>
              </a:ext>
            </a:extLst>
          </p:cNvPr>
          <p:cNvCxnSpPr/>
          <p:nvPr/>
        </p:nvCxnSpPr>
        <p:spPr>
          <a:xfrm flipV="1">
            <a:off x="5502031" y="2329307"/>
            <a:ext cx="0" cy="59364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3AA19DA-B74A-41AE-88E3-2B2A82159335}"/>
              </a:ext>
            </a:extLst>
          </p:cNvPr>
          <p:cNvSpPr txBox="1"/>
          <p:nvPr/>
        </p:nvSpPr>
        <p:spPr>
          <a:xfrm>
            <a:off x="8015301" y="2731902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HDMI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A0E1475-1F39-4EF8-A1B1-E1D4A4640116}"/>
              </a:ext>
            </a:extLst>
          </p:cNvPr>
          <p:cNvSpPr txBox="1"/>
          <p:nvPr/>
        </p:nvSpPr>
        <p:spPr>
          <a:xfrm>
            <a:off x="5652891" y="2585876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SDI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C6CABA-B18A-43FD-AA12-5F21E3B9E265}"/>
              </a:ext>
            </a:extLst>
          </p:cNvPr>
          <p:cNvSpPr txBox="1"/>
          <p:nvPr/>
        </p:nvSpPr>
        <p:spPr>
          <a:xfrm>
            <a:off x="8949594" y="2781530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USB3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F43360-9514-4F61-8A1B-2EBF9120681F}"/>
              </a:ext>
            </a:extLst>
          </p:cNvPr>
          <p:cNvSpPr txBox="1"/>
          <p:nvPr/>
        </p:nvSpPr>
        <p:spPr>
          <a:xfrm>
            <a:off x="3584745" y="3119866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SDI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9D41FF-A3CF-4A9F-AAAD-13E8E330101B}"/>
              </a:ext>
            </a:extLst>
          </p:cNvPr>
          <p:cNvSpPr txBox="1"/>
          <p:nvPr/>
        </p:nvSpPr>
        <p:spPr>
          <a:xfrm>
            <a:off x="2596855" y="2758689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HDMI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A1D69-B86F-45FC-A691-6ED75818C0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77" y="5126142"/>
            <a:ext cx="2052930" cy="642688"/>
          </a:xfrm>
          <a:prstGeom prst="rect">
            <a:avLst/>
          </a:prstGeom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3C47A91-3ACA-4227-8397-06F6714D3A58}"/>
              </a:ext>
            </a:extLst>
          </p:cNvPr>
          <p:cNvCxnSpPr>
            <a:cxnSpLocks/>
            <a:endCxn id="10" idx="3"/>
          </p:cNvCxnSpPr>
          <p:nvPr/>
        </p:nvCxnSpPr>
        <p:spPr>
          <a:xfrm rot="5400000">
            <a:off x="5343314" y="5151642"/>
            <a:ext cx="399137" cy="192550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01B1642D-9853-477D-A37F-7C50FD393902}"/>
              </a:ext>
            </a:extLst>
          </p:cNvPr>
          <p:cNvCxnSpPr>
            <a:cxnSpLocks/>
            <a:endCxn id="26" idx="2"/>
          </p:cNvCxnSpPr>
          <p:nvPr/>
        </p:nvCxnSpPr>
        <p:spPr>
          <a:xfrm rot="10800000">
            <a:off x="3034061" y="5085692"/>
            <a:ext cx="359616" cy="285443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0232E6D6-8962-48AA-94B1-4F95C8E40B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474518" y="4663341"/>
            <a:ext cx="5143411" cy="897614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706B93-C7B6-43BD-B1E5-FF8E2415FC0B}"/>
              </a:ext>
            </a:extLst>
          </p:cNvPr>
          <p:cNvSpPr txBox="1"/>
          <p:nvPr/>
        </p:nvSpPr>
        <p:spPr>
          <a:xfrm>
            <a:off x="6963135" y="5162556"/>
            <a:ext cx="302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Status</a:t>
            </a:r>
          </a:p>
        </p:txBody>
      </p:sp>
      <p:sp>
        <p:nvSpPr>
          <p:cNvPr id="37" name="Footer Placeholder 8">
            <a:extLst>
              <a:ext uri="{FF2B5EF4-FFF2-40B4-BE49-F238E27FC236}">
                <a16:creationId xmlns:a16="http://schemas.microsoft.com/office/drawing/2014/main" id="{D429D318-B670-40F2-AB4C-56CCA1D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42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0C0A-5BD1-4859-8F59-7D1571405B61}"/>
              </a:ext>
            </a:extLst>
          </p:cNvPr>
          <p:cNvSpPr txBox="1">
            <a:spLocks/>
          </p:cNvSpPr>
          <p:nvPr/>
        </p:nvSpPr>
        <p:spPr>
          <a:xfrm>
            <a:off x="112946" y="266532"/>
            <a:ext cx="11966107" cy="9349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Example: Wiring Setup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267598A7-1D3B-4678-A287-66EC21B5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6F7A8-7181-48A7-9409-BCA5F8EE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512" y="1258537"/>
            <a:ext cx="8149205" cy="4595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68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Inter-Dependencies between </a:t>
            </a:r>
          </a:p>
          <a:p>
            <a:pPr algn="ctr"/>
            <a:r>
              <a:rPr lang="en-US" sz="4000" dirty="0"/>
              <a:t>Quality Bandwidth Latency 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63DD2AF-D0D0-4117-A5F7-5D799A5EC66C}"/>
              </a:ext>
            </a:extLst>
          </p:cNvPr>
          <p:cNvSpPr/>
          <p:nvPr/>
        </p:nvSpPr>
        <p:spPr>
          <a:xfrm>
            <a:off x="4451445" y="2550298"/>
            <a:ext cx="3647944" cy="30410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D8982-FD73-4420-8E6C-50C5DAE8EE9D}"/>
              </a:ext>
            </a:extLst>
          </p:cNvPr>
          <p:cNvSpPr txBox="1"/>
          <p:nvPr/>
        </p:nvSpPr>
        <p:spPr>
          <a:xfrm>
            <a:off x="5171848" y="1903967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Quality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D8564-A5B6-4EC7-AC5B-CCE363255133}"/>
              </a:ext>
            </a:extLst>
          </p:cNvPr>
          <p:cNvSpPr txBox="1"/>
          <p:nvPr/>
        </p:nvSpPr>
        <p:spPr>
          <a:xfrm>
            <a:off x="8007487" y="5268165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Latency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B17CE-DCF6-4C66-A9C0-E94F8C6D6910}"/>
              </a:ext>
            </a:extLst>
          </p:cNvPr>
          <p:cNvSpPr txBox="1"/>
          <p:nvPr/>
        </p:nvSpPr>
        <p:spPr>
          <a:xfrm>
            <a:off x="1858781" y="5173071"/>
            <a:ext cx="2475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Bandwidth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40DDD-5ABC-4459-8724-7165DA3DF0A4}"/>
              </a:ext>
            </a:extLst>
          </p:cNvPr>
          <p:cNvSpPr txBox="1"/>
          <p:nvPr/>
        </p:nvSpPr>
        <p:spPr>
          <a:xfrm>
            <a:off x="4766527" y="4307703"/>
            <a:ext cx="301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Tightly Coupled Relationship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559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870901" y="477577"/>
            <a:ext cx="9945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Example: Parts List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DAC1743-429A-4E55-BC4E-AA181B679981}"/>
              </a:ext>
            </a:extLst>
          </p:cNvPr>
          <p:cNvSpPr txBox="1"/>
          <p:nvPr/>
        </p:nvSpPr>
        <p:spPr>
          <a:xfrm>
            <a:off x="1205909" y="1367135"/>
            <a:ext cx="10911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CC3030		Carnation Communications Inc. SDI Video Latency + Quality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www.carnationcommunications.com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SG250-08		Cisco 8 Port Smart Switch with 8 Gigabit Ethernet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www.amazon.com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QVCodec4K		QVCodec4K 4K/UHD-HDR HEVC Low Latency Encoder/Decoder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www.qvidium.com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B07Y6F74F1		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QGeeM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 in 1 USB-C to HDMI Adapter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www.amazon.com</a:t>
            </a: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CONVMBHS24K6G	Blackmagic Design HDMI to SDI 6G Mini Converter</a:t>
            </a: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www.amazon.com</a:t>
            </a:r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DC-70EX		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Viltrox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7" 4K HD 1024x600 HDMI/SDI/AV LCD Monitor</a:t>
            </a: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www.amazon.com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510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79FECD-B8EA-406D-AF60-E3EA35DBAE40}"/>
              </a:ext>
            </a:extLst>
          </p:cNvPr>
          <p:cNvSpPr txBox="1">
            <a:spLocks/>
          </p:cNvSpPr>
          <p:nvPr/>
        </p:nvSpPr>
        <p:spPr>
          <a:xfrm>
            <a:off x="137483" y="182562"/>
            <a:ext cx="11966107" cy="9349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Example: Measurement 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25BB3B5-8957-49DD-94DD-AF740A65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pic>
        <p:nvPicPr>
          <p:cNvPr id="3" name="small3">
            <a:hlinkClick r:id="" action="ppaction://media"/>
            <a:extLst>
              <a:ext uri="{FF2B5EF4-FFF2-40B4-BE49-F238E27FC236}">
                <a16:creationId xmlns:a16="http://schemas.microsoft.com/office/drawing/2014/main" id="{1B778B4B-D586-4F81-987F-D01D402D49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6038" y="1117498"/>
            <a:ext cx="8359924" cy="4702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891DDA-36F2-45AD-B100-064FEEDCDEF7}"/>
              </a:ext>
            </a:extLst>
          </p:cNvPr>
          <p:cNvSpPr txBox="1"/>
          <p:nvPr/>
        </p:nvSpPr>
        <p:spPr>
          <a:xfrm>
            <a:off x="6711360" y="5882465"/>
            <a:ext cx="3703607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7"/>
              </a:rPr>
              <a:t>https://youtu.be/CVad5RhUsSk</a:t>
            </a:r>
            <a:endParaRPr lang="en-US" sz="16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F7F67-7550-40C3-95FF-E4F4251F5645}"/>
              </a:ext>
            </a:extLst>
          </p:cNvPr>
          <p:cNvSpPr txBox="1"/>
          <p:nvPr/>
        </p:nvSpPr>
        <p:spPr>
          <a:xfrm>
            <a:off x="1361165" y="5838510"/>
            <a:ext cx="559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Please click link for a full Demo tutorial.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62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37C7C1-DB6C-4615-A4EB-8EF9AC4B3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5401" y="1370613"/>
            <a:ext cx="9144000" cy="2902896"/>
          </a:xfrm>
        </p:spPr>
        <p:txBody>
          <a:bodyPr>
            <a:normAutofit/>
          </a:bodyPr>
          <a:lstStyle/>
          <a:p>
            <a:r>
              <a:rPr lang="en-US" dirty="0"/>
              <a:t>Carnation Communications Inc.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4800" dirty="0"/>
              <a:t>Thank You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A436A6-3A1B-4DF6-B9C8-1CDD0A3B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65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99CC5C56-36CE-4211-ABAB-8CDDEDDC8628}"/>
              </a:ext>
            </a:extLst>
          </p:cNvPr>
          <p:cNvSpPr/>
          <p:nvPr/>
        </p:nvSpPr>
        <p:spPr>
          <a:xfrm>
            <a:off x="3949907" y="2072344"/>
            <a:ext cx="4418541" cy="3691409"/>
          </a:xfrm>
          <a:prstGeom prst="hexag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Six Classes of Influencing Parameters 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63DD2AF-D0D0-4117-A5F7-5D799A5EC66C}"/>
              </a:ext>
            </a:extLst>
          </p:cNvPr>
          <p:cNvSpPr/>
          <p:nvPr/>
        </p:nvSpPr>
        <p:spPr>
          <a:xfrm>
            <a:off x="5546509" y="3528395"/>
            <a:ext cx="1098982" cy="7793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D8982-FD73-4420-8E6C-50C5DAE8EE9D}"/>
              </a:ext>
            </a:extLst>
          </p:cNvPr>
          <p:cNvSpPr txBox="1"/>
          <p:nvPr/>
        </p:nvSpPr>
        <p:spPr>
          <a:xfrm>
            <a:off x="5447796" y="3080434"/>
            <a:ext cx="129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89659D-3F23-4131-B60F-2037AD237AF6}"/>
              </a:ext>
            </a:extLst>
          </p:cNvPr>
          <p:cNvSpPr txBox="1"/>
          <p:nvPr/>
        </p:nvSpPr>
        <p:spPr>
          <a:xfrm>
            <a:off x="4151388" y="4123037"/>
            <a:ext cx="129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Bandwidth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C1F65-2DA7-4880-90C9-E6047293C5EE}"/>
              </a:ext>
            </a:extLst>
          </p:cNvPr>
          <p:cNvSpPr txBox="1"/>
          <p:nvPr/>
        </p:nvSpPr>
        <p:spPr>
          <a:xfrm>
            <a:off x="6744204" y="4101294"/>
            <a:ext cx="129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Latency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1D48A-91DE-4AB8-A06A-B43A7EE94271}"/>
              </a:ext>
            </a:extLst>
          </p:cNvPr>
          <p:cNvSpPr txBox="1"/>
          <p:nvPr/>
        </p:nvSpPr>
        <p:spPr>
          <a:xfrm>
            <a:off x="7392408" y="1472212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1910599" y="1428181"/>
            <a:ext cx="271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Compression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BD1FE-DFE0-4AAE-967C-65D93C9DF60C}"/>
              </a:ext>
            </a:extLst>
          </p:cNvPr>
          <p:cNvSpPr txBox="1"/>
          <p:nvPr/>
        </p:nvSpPr>
        <p:spPr>
          <a:xfrm>
            <a:off x="302983" y="3517765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5749A0-B6D7-4C53-A4F5-5226BF990FBA}"/>
              </a:ext>
            </a:extLst>
          </p:cNvPr>
          <p:cNvSpPr txBox="1"/>
          <p:nvPr/>
        </p:nvSpPr>
        <p:spPr>
          <a:xfrm>
            <a:off x="2373761" y="5429819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Network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96353-CC70-40A9-93F4-21965B791C51}"/>
              </a:ext>
            </a:extLst>
          </p:cNvPr>
          <p:cNvSpPr txBox="1"/>
          <p:nvPr/>
        </p:nvSpPr>
        <p:spPr>
          <a:xfrm>
            <a:off x="7529052" y="5440820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Protocol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276C-A162-455D-AFAF-751AD70E7C3C}"/>
              </a:ext>
            </a:extLst>
          </p:cNvPr>
          <p:cNvSpPr txBox="1"/>
          <p:nvPr/>
        </p:nvSpPr>
        <p:spPr>
          <a:xfrm>
            <a:off x="8242093" y="3539270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Format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656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Compression Standards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812446" y="1870742"/>
            <a:ext cx="2716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MJPEG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MPEG2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H264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H256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VC9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AV1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Proprietary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58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Content Examples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812446" y="1653385"/>
            <a:ext cx="2716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Talking Heads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Action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Stills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Film Credits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Landscapes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Fades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Grass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17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Format Variations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812446" y="1653385"/>
            <a:ext cx="2716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1080i59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720p60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480p24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UHD@24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DCI@30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VGA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Custom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3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Implementation Approaches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812446" y="1653385"/>
            <a:ext cx="36644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Software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Hardware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Hybrid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Offline/Realtime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Vender Specific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Proprietary</a:t>
            </a: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17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Network Types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3898045" y="1608415"/>
            <a:ext cx="49311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Wired Point-to-Point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Wireless Point-to-Point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Wireless Mesh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Satellite Contribution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Satellite Distribution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Cloud Point-to-Point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Cloud Bonding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OTT Distribution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59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Protocols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277048" y="1585272"/>
            <a:ext cx="5144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TS			ES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TS-FEC		TS-ARQ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IP-UDP		IP-TCP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IP-FEC		IP-ARQ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IP-RTMP		IP-SRT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IP-LLCMAF	IP-LLHLS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IP-WebRTC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256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13370</TotalTime>
  <Words>1239</Words>
  <Application>Microsoft Office PowerPoint</Application>
  <PresentationFormat>Widescreen</PresentationFormat>
  <Paragraphs>237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Bahnschrift Light SemiCondensed</vt:lpstr>
      <vt:lpstr>Calibri</vt:lpstr>
      <vt:lpstr>Calibri Light</vt:lpstr>
      <vt:lpstr>Office Theme</vt:lpstr>
      <vt:lpstr>A Benchmarking Standard to bring  Quality, Bandwidth, and Latency into a Common Measurement Domain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Pixel Clock Drift?</dc:title>
  <dc:creator>yendo hu</dc:creator>
  <cp:lastModifiedBy>yendo hu</cp:lastModifiedBy>
  <cp:revision>406</cp:revision>
  <dcterms:created xsi:type="dcterms:W3CDTF">2020-08-16T21:38:27Z</dcterms:created>
  <dcterms:modified xsi:type="dcterms:W3CDTF">2020-11-02T12:33:15Z</dcterms:modified>
</cp:coreProperties>
</file>